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715000" type="screen16x1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94" autoAdjust="0"/>
  </p:normalViewPr>
  <p:slideViewPr>
    <p:cSldViewPr>
      <p:cViewPr>
        <p:scale>
          <a:sx n="60" d="100"/>
          <a:sy n="60" d="100"/>
        </p:scale>
        <p:origin x="-36" y="3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171684"/>
            <a:ext cx="6172199" cy="1876316"/>
          </a:xfrm>
        </p:spPr>
        <p:txBody>
          <a:bodyPr lIns="0" rIns="0" anchor="t">
            <a:noAutofit/>
          </a:bodyPr>
          <a:lstStyle>
            <a:lvl1pPr>
              <a:defRPr sz="6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254887"/>
            <a:ext cx="6172200" cy="93611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1295400"/>
            <a:ext cx="4222308" cy="323850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9848" y="1295400"/>
            <a:ext cx="2075688" cy="32385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6432" y="1295400"/>
            <a:ext cx="4224528" cy="3238500"/>
          </a:xfrm>
        </p:spPr>
        <p:txBody>
          <a:bodyPr vert="eaVer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456432" y="1287780"/>
            <a:ext cx="4224528" cy="3238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226820"/>
            <a:ext cx="6172200" cy="1775460"/>
          </a:xfrm>
        </p:spPr>
        <p:txBody>
          <a:bodyPr anchor="t">
            <a:noAutofit/>
          </a:bodyPr>
          <a:lstStyle>
            <a:lvl1pPr algn="l">
              <a:defRPr sz="4800" b="1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3238500"/>
            <a:ext cx="6172200" cy="76200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7" y="508000"/>
            <a:ext cx="3616325" cy="889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6998" y="1596549"/>
            <a:ext cx="3646966" cy="24011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55" y="1596568"/>
            <a:ext cx="3639311" cy="240116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93776" y="5296959"/>
            <a:ext cx="5102352" cy="304271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508001"/>
            <a:ext cx="3615734" cy="888999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96761"/>
            <a:ext cx="3638550" cy="538427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383897"/>
            <a:ext cx="3638550" cy="240241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596761"/>
            <a:ext cx="3660775" cy="538427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2383897"/>
            <a:ext cx="3651250" cy="24024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93776" y="5296959"/>
            <a:ext cx="5102352" cy="304271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62800" y="1292953"/>
            <a:ext cx="1828800" cy="304271"/>
          </a:xfrm>
        </p:spPr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451" y="1600730"/>
            <a:ext cx="3654425" cy="240770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7" y="505354"/>
            <a:ext cx="3629025" cy="867833"/>
          </a:xfrm>
        </p:spPr>
        <p:txBody>
          <a:bodyPr anchor="t">
            <a:normAutofit/>
          </a:bodyPr>
          <a:lstStyle>
            <a:lvl1pPr algn="l">
              <a:defRPr sz="18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600730"/>
            <a:ext cx="3629025" cy="151077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5296959"/>
            <a:ext cx="5102352" cy="304271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500062"/>
            <a:ext cx="2074862" cy="1651001"/>
          </a:xfrm>
          <a:ln>
            <a:noFill/>
          </a:ln>
        </p:spPr>
        <p:txBody>
          <a:bodyPr anchor="t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3863" y="1375833"/>
            <a:ext cx="5627687" cy="351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3862" y="511970"/>
            <a:ext cx="3741738" cy="7580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5296959"/>
            <a:ext cx="5102352" cy="304271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0"/>
                <a:lumOff val="100000"/>
              </a:schemeClr>
            </a:gs>
            <a:gs pos="100000">
              <a:schemeClr val="bg2">
                <a:tint val="100000"/>
                <a:lumMod val="8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1295400"/>
            <a:ext cx="2073348" cy="1649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1289196"/>
            <a:ext cx="4222308" cy="32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15789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627F-57A8-4906-85E1-077D32419865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5296959"/>
            <a:ext cx="5102352" cy="3042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9752" y="5296959"/>
            <a:ext cx="1137684" cy="3042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DC31-70AD-48B1-A62F-E788D2462997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3" y="157200"/>
            <a:ext cx="8712967" cy="1876316"/>
          </a:xfrm>
        </p:spPr>
        <p:txBody>
          <a:bodyPr/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4800" b="1" kern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Лекция </a:t>
            </a:r>
            <a:r>
              <a:rPr lang="ru-RU" sz="4800" b="1" kern="1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/>
            </a:r>
            <a:br>
              <a:rPr lang="ru-RU" sz="4800" b="1" kern="1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ru-RU" sz="4800" b="1" kern="1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Электробезопасность</a:t>
            </a:r>
            <a:r>
              <a:rPr lang="ru-RU" sz="4800" dirty="0">
                <a:latin typeface="Calibri"/>
                <a:ea typeface="Calibri"/>
                <a:cs typeface="Times New Roman"/>
              </a:rPr>
              <a:t/>
            </a:r>
            <a:br>
              <a:rPr lang="ru-RU" sz="4800" dirty="0">
                <a:latin typeface="Calibri"/>
                <a:ea typeface="Calibri"/>
                <a:cs typeface="Times New Roman"/>
              </a:rPr>
            </a:br>
            <a:endParaRPr lang="ru-RU" sz="4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7"/>
          <a:stretch/>
        </p:blipFill>
        <p:spPr bwMode="auto">
          <a:xfrm>
            <a:off x="1418973" y="2535024"/>
            <a:ext cx="6408712" cy="287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70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Соответственно этому наиболее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опасным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является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переменный ток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который во времени изменяется по величине и направлению. Частота переменного тока 50 Гц воспринимается отдельными тканями и органами раздельно. Скелетные мышцы способны воспроизводить такую же частоту раздражения и отвечать на нее нормальным сокращением. 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Для мышц сердца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предел частоты раздражения не превышает 5-6 раз в 1 с, раздражение током 50 Гц является чрезмерным и нарушается нормальное функционирование этого органа. 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308324"/>
            <a:ext cx="8856984" cy="33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05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Постоянный ток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как не изменяющийся во времени по величине и направлению, ощущается в моменты включения и отключения от источника тока. Обычно действие его тепловое, а при значительной величине – в организме происходит химическое разложение крови и клеток ткани.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7850"/>
            <a:ext cx="8712968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47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664" y="0"/>
            <a:ext cx="8784976" cy="16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9263" algn="ctr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Действие электрического тока на организм человека.</a:t>
            </a:r>
            <a:endParaRPr lang="ru-RU" sz="2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Исследованиями установлено, что проходя через организм электрический ток оказывает следующие виды воздействий</a:t>
            </a:r>
            <a:r>
              <a:rPr lang="ru-RU" sz="24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:</a:t>
            </a:r>
            <a:endParaRPr lang="ru-RU" sz="2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/>
          <a:stretch/>
        </p:blipFill>
        <p:spPr bwMode="auto">
          <a:xfrm>
            <a:off x="600708" y="1695145"/>
            <a:ext cx="7992888" cy="382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9263" algn="just"/>
            <a:r>
              <a:rPr lang="ru-RU" sz="2800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- </a:t>
            </a:r>
            <a:r>
              <a:rPr lang="ru-RU" sz="2800" b="1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термическое </a:t>
            </a:r>
            <a:r>
              <a:rPr lang="ru-RU" sz="2800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 - проявляется в ожогах наружных и внутренних участков тела, нагреве кровеносных сосудов и крови и т.п., что вызывает в них серьёзные функциональные расстройства</a:t>
            </a:r>
            <a:r>
              <a:rPr lang="ru-RU" sz="2800" dirty="0" smtClean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;</a:t>
            </a:r>
            <a:endParaRPr lang="ru-RU" sz="2800" dirty="0">
              <a:solidFill>
                <a:srgbClr val="3F3F3F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34784"/>
            <a:ext cx="8784976" cy="388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4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640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9263" algn="just"/>
            <a:r>
              <a:rPr lang="ru-RU" sz="2800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- </a:t>
            </a:r>
            <a:r>
              <a:rPr lang="ru-RU" sz="2800" b="1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электролитическое</a:t>
            </a:r>
            <a:r>
              <a:rPr lang="ru-RU" sz="2800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 - выражается в разложении органических жидкостей (крови, лимфы), вызывая нарушение их физико-химического состава</a:t>
            </a:r>
            <a:r>
              <a:rPr lang="ru-RU" sz="2800" dirty="0" smtClean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;</a:t>
            </a:r>
            <a:endParaRPr lang="ru-RU" sz="2800" dirty="0">
              <a:solidFill>
                <a:srgbClr val="3F3F3F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4995"/>
            <a:ext cx="3384376" cy="228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85" y="1384996"/>
            <a:ext cx="3467086" cy="228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85" y="3217540"/>
            <a:ext cx="4053830" cy="229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03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3038"/>
            <a:ext cx="8712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9263" algn="just"/>
            <a:r>
              <a:rPr lang="ru-RU" sz="2800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- </a:t>
            </a:r>
            <a:r>
              <a:rPr lang="ru-RU" sz="2800" b="1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биологическое</a:t>
            </a:r>
            <a:r>
              <a:rPr lang="ru-RU" sz="2800" dirty="0">
                <a:solidFill>
                  <a:srgbClr val="3F3F3F"/>
                </a:solidFill>
                <a:latin typeface="Times New Roman"/>
                <a:ea typeface="Calibri"/>
                <a:cs typeface="Times New Roman"/>
              </a:rPr>
              <a:t> - проявляется в раздражении тканей организма и в нарушении внутренних биоэлектрических процессов, что сопровождается непроизвольными судорожными сокращениями мышц, в том числе мышцы и мышц легких;</a:t>
            </a:r>
            <a:endParaRPr lang="ru-RU" sz="2800" dirty="0">
              <a:solidFill>
                <a:srgbClr val="3F3F3F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56"/>
          <a:stretch/>
        </p:blipFill>
        <p:spPr bwMode="auto">
          <a:xfrm>
            <a:off x="1007604" y="2298504"/>
            <a:ext cx="7056784" cy="340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528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4209"/>
            <a:ext cx="558011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Раздражающее действие тока на ткани живого организма, а следовательно, и обусловленные им непроизвольные судорожные сокращения мышц, может быть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прямым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когда ток проходит непосредственно по этим тканям, а в некоторых случаях –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рефлекторным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т.е. через центральную нервную систему, когда путь тока лежит вне этих тканей.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marL="457200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Любое из выше перечисленных воздействий может привести к электрической травме, т.е. повреждению организма, вызванному действием на него электрического тока или электрической дуги.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07" y="108229"/>
            <a:ext cx="3007221" cy="530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73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Электротравмы условно можно разделить на два вида: местные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электротравмы и электрические удары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 Примерно в 55% случаев травмы носят смешанный характер.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Под местными электротравмами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понимаются четко выраженные местные нарушения целостности тканей организма. Чаще всего это поверхностные повреждения, т.е. повреждения кожи, а иногда других мягких тканей, а также связок и костей. Обычно местные электротравмы излечиваются и работоспособность восстанавливается полностью или частично.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 местным электротравмам относят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электрические ожоги, электрические знаки, металлизацию кожи, электроофтальмию и механические повреждения</a:t>
            </a:r>
            <a:r>
              <a:rPr lang="ru-RU" b="1" dirty="0">
                <a:latin typeface="Times New Roman"/>
                <a:ea typeface="Calibri"/>
                <a:cs typeface="Times New Roman"/>
              </a:rPr>
              <a:t>.</a:t>
            </a:r>
            <a:endParaRPr lang="ru-RU" sz="1400" b="1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85323"/>
            <a:ext cx="8424935" cy="300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66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27191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657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Электрические ожоги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являются результатом теплового воздействия электрического тока в месте контакта. Ожоги составляют две трети всех электротравм, причем многие из них сопровождаются другими видами повреждений. Ожоги бывают двух видов -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токовый (контактный) и дуговой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0"/>
          <a:stretch/>
        </p:blipFill>
        <p:spPr bwMode="auto">
          <a:xfrm>
            <a:off x="251520" y="1781516"/>
            <a:ext cx="8712968" cy="389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59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1584" y="15780"/>
            <a:ext cx="8856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Токовый ожог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возникает при прохождении тока непосредственно через тело человека в результате его контакта с токоведущей частью и является следствием преобразования электрической энергии в тепловую. При этом, поскольку кожа человека обладает во много раз большим электрическим сопротивлением, чем другие ткани тела, в ней выделяется большая часть тепла. 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Характеризуется следующими показателями: J – сила тока, А; 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R – сопротивление на пути движения тока (сопротивление тела человека), Ом;  t – время действия тока, сек.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9548"/>
            <a:ext cx="7560840" cy="244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64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93204"/>
            <a:ext cx="864096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</a:rPr>
              <a:t>План лекции:</a:t>
            </a:r>
            <a:endParaRPr lang="ru-RU" sz="140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</a:rPr>
              <a:t>Введение.</a:t>
            </a:r>
            <a:endParaRPr lang="ru-RU" sz="140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</a:rPr>
              <a:t>1. Действие электрического тока на организм человека.</a:t>
            </a:r>
            <a:endParaRPr lang="ru-RU" sz="140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</a:rPr>
              <a:t>2. Факторы, влияющие на степень тяжести электротравматизма.</a:t>
            </a:r>
            <a:endParaRPr lang="ru-RU" sz="140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</a:rPr>
              <a:t>3. Основные причины поражения людей электрическим током.</a:t>
            </a:r>
            <a:endParaRPr lang="ru-RU" sz="140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</a:rPr>
              <a:t>4. Классификация помещений по степени опасности поражения людей электрическим током.</a:t>
            </a:r>
            <a:endParaRPr lang="ru-RU" sz="1400" b="1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57500"/>
            <a:ext cx="4968552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22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Этим и объясняется, что токовый ожог является, как правило, ожогом кожи в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месте контакта тела с токоведущей частью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 Токовые ожоги возникают в электроустановках относительно небольшого напряжения - не выше 1...2 </a:t>
            </a:r>
            <a:r>
              <a:rPr lang="ru-RU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кВ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в большинстве случаев они сравнительно легкие и характеризуются обычно 1 или 2 степенью (покраснение кожи, образование пузырей). Иногда возникают и тяжелые ожоги 3 и 4 степеней (омертвление пораженного участка кожи, обугливание тканей).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85322"/>
            <a:ext cx="4176464" cy="308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0" y="2603877"/>
            <a:ext cx="4110203" cy="308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28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0025" y="0"/>
            <a:ext cx="8712968" cy="378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657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 более высоких напряжениях между токоведущей частью и телом человека образуется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электрическая дуга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которая и обуславливает возникновение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дугового ожога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 Дуговой ожег является результатом воздействия на тело человека электрической дуги, обладающей высокой температурой (свыше 3500 С) и большой энергией. Этот ожог возникает обычно в электроустановках высокого напряжения – выше 1000 В и, как правило, носит тяжелый характер – ожоги 3-ей или 4-ой степени.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Электрическая дуга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может вызывать обширные ожоги тела, выгорание тканей на большую глубину, обугливание и бесследное сгорание больших участков тела. Зачастую ожоги 3-ей и 4-ой степеней тяжести заканчиваются смертельным исходом.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3" y="3769544"/>
            <a:ext cx="8208912" cy="19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91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303" y="0"/>
            <a:ext cx="871296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Электрические знаки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(знаки тока или электрические метки) представляют собой четко очерченные пятна серого или бледно-желтого цвета на поверхности кожи человека, подвергающегося действию тока. Знаки появляются примерно у каждого пятого пострадавшего. Электрические знаки, как правило, безболезненны и их лечение заканчивается благополучно.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7" y="2209428"/>
            <a:ext cx="7920880" cy="35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54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Металлизация кожи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– проникновение в ее верхние слои мельчайших частиц металла, расплавившегося под действием электрической дуги. Это происходит, в основном, при коротких замыканиях, при отключении разъединителей и рубильников под нагрузкой и т.п. 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Поврежденный участок кожи имеет шероховатую, жесткую поверхность. По цвету пораженный участок напоминает обычно цвет металла, частицы которого проникают в кожный покров. Пострадавший при этом испытывает напряжение кожи от присутствия в ней инородного тела, а также болевые ощущения от ожога за счет тепла занесенного в кожу металла (расплавление частицы металла имеют достаточно высокую температуру – несколько сот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  <a:sym typeface="Symbol"/>
              </a:rPr>
              <a:t>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С).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889653"/>
            <a:ext cx="7344815" cy="285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212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3938" y="51049"/>
            <a:ext cx="8784976" cy="188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Металлизация кожи наблюдается примерно у 10% пострадавших. В большинстве случаев одновременно с металлизацией кожи происходит ожег электрической дугой, который почти всегда вызывает более тяжелые поражения.</a:t>
            </a:r>
            <a:endParaRPr lang="ru-RU" sz="20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1633364"/>
            <a:ext cx="402687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8" y="1940669"/>
            <a:ext cx="4614086" cy="36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6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Электроофтальмия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– воспаление наружных оболочек глаз, возникающее в результате воздействия мощного потока ультрафиолетовых лучей, которые энергично поглощаются клетками организма и вызывают в них химические изменения. Такое облучение возможно, например, при коротком замыкании, которое сопровождается интенсивным излучением не только видимого света, но и ультрафиолетовых и инфракрасных лучей. Электроофтальмия возникает довольно редко (1...2% пострадавших).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8307"/>
            <a:ext cx="3131840" cy="268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3" y="2613521"/>
            <a:ext cx="320804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041569"/>
            <a:ext cx="2928626" cy="264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12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Механические повреждения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- являются следствием резких непроизвольных судорожных сокращений мышц под действием тока, проходящего через тело человека. Такие сокращения могут приводить к нарушению целостности кожного покрова, разрывам кровеносных сосудов, а также вывихам суставов, а порой и к переломам костей. Механические повреждения относят к разряду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тяжелых травм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требующих длительного лечения. Они происходят сравнительно редко – примерно у 3% пострадавших.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" y="3000821"/>
            <a:ext cx="3678468" cy="270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02" y="2641476"/>
            <a:ext cx="5452698" cy="307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00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Электрический удар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– это возбуждение живых тканей организма человека проходящим через него электрическим током, сопровождающееся сокращением мышц.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Различают четыре степени электрических ударов</a:t>
            </a:r>
            <a:r>
              <a:rPr lang="ru-RU" b="1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: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64550"/>
            <a:ext cx="8712968" cy="435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64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107" y="0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Человек, находящийся в состоянии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клинической смерти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не дышит, его сердце не работает, болевые раздражения не вызывают никаких реакций, зрачки глаз расширены и не реагируют на свет. Однако в этот период почти во всех тканях организма еще продолжаются слабые процессы, достаточные для поддержания минимальной жизнедеятельности.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7" y="2169825"/>
            <a:ext cx="8784976" cy="351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98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клинической смерти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первыми начинают погибать чувствительные к кислородному голоданию клетки коры головного мозга - через 5...6 минут. Другие органы перестают функционировать несколько позже: печень и почки через 10...20 минут; мышечная система через 20...30 минут. Если своевременно оказать помощь пострадавшему (искусственное дыхание и непрямой массаж сердца); то возможно восстановление функций организма. В противном случае процесс становится необратимым, и клиническая смерть переходит в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биологическую смерть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31325"/>
            <a:ext cx="8784976" cy="365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85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640960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Введение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 smtClean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3396"/>
            <a:ext cx="8928992" cy="525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8594" y="0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Электрический шок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– своеобразная реакция нервной системы организма в ответ на сильное раздражения электрическим током; расстройство кровообращения, дыхания повышение кровяного давления.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Первая фаза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– возбуждение.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Вторая фаза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– торможение и истощение нервной системы.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spcAft>
                <a:spcPts val="100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Во второй фазе учащается пульс, ослабевает дыхание, возникает угнетенное состояние и полная безучастность к окружающему, при сохранившемся сознании. Шоковое состояние может длиться от нескольких минут до суток, после чего организм гибнет.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4" y="2602022"/>
            <a:ext cx="8928992" cy="314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52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9263" algn="ctr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Факторы, влияющие на степень тяжести электротравматизма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Опасность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воздействия тока на тело человека зависит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от ряда факторов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:</a:t>
            </a: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силы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тока;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времени воздействия;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пути прохождения тока в теле </a:t>
            </a:r>
            <a:endParaRPr lang="ru-RU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человека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рода и частоты тока;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индивидуальных свойств </a:t>
            </a:r>
            <a:endParaRPr lang="ru-RU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пострадавшего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4492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факторов окружающей 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среды;</a:t>
            </a: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Сопротивление тела человека и величина приложенного к нему напряжения также влияют на исход поражения, но лишь постольку, поскольку они определяют величину тока, проходящего через человека.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985292"/>
            <a:ext cx="543609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382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1793" y="0"/>
            <a:ext cx="8856984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Сила тока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– является основным фактором, обусловливающим исход поражения.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361950"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Различают три пороговых значения тока: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7300"/>
            <a:ext cx="8496944" cy="46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552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8497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Человек начинает ощущать воздействие проходящего через него переменного тока промышленной частоты в виде легкого покалывания уже при его величине в 0,5...1,5 мА. Большие токи вызывают у человека судороги мышц и неприятные болевые ощущения, которые с ростом тока увеличиваются и распределяются на все большие участки тела. 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49263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Так, при токе 3...5 мА раздражающее действие ощущается всей кистью руки; при 8...10 мА боль резко усиливается и охватывает всю руку, сопровождаясь непроизвольным сокращением мышц кисти руки и предплечья. При 10...15 мА боль становится едва переносимой, а мышцы рук сковывает судорога и они частично и полностью парализуются. И человек не в состоянии без посторонней помощи разжать пальцы и освободиться от токоведущей части.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5652"/>
            <a:ext cx="4139959" cy="145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73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 токе 25...50 мА судорожному сокращению начинают подвергаться мышцы грудной клетки, дыхание ослабляется или прекращается. Происходит сужение кровеносных сосудов и повышение артериального давления. При затрудненном дыхании и ослаблении сердечной деятельности, как правило, человек теряет сознание. 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Длительное воздействие такого тока может вызывать прекращение дыхания, после чего, спустя некоторое время, наступает смерть от удушья. Ток 50...100 мА вызывает более быстро нарушения работы легких и сердца. Однако в этом случае, как и при меньших токах, первыми (по времени) поражаются легкие, а затем - сердце.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3416319"/>
            <a:ext cx="7056784" cy="231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347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Ток от 100 мА до 5 А частотой 50 Гц распространяет свое раздражающее действие на мышцу сердца, расположенную глубоко в груди. </a:t>
            </a:r>
            <a:r>
              <a:rPr lang="ru-RU" sz="20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Это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явление весьма опасно для жизни человека, поскольку спустя 1...2 с </a:t>
            </a:r>
            <a:r>
              <a:rPr lang="ru-RU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начала прохождения тока через человека может наступить фибрилляция сердца. </a:t>
            </a:r>
            <a:endParaRPr lang="ru-RU" sz="2000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Ток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больше 5 А, как правило, фибрилляцию сердца не вызывает. </a:t>
            </a:r>
            <a:r>
              <a:rPr lang="ru-RU" sz="20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таких токах происходит немедленная остановка сердца и паралич дыхания, минуя состояние фибрилляции.</a:t>
            </a:r>
            <a:endParaRPr lang="ru-RU" sz="20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Если же действие тока было кратковременным (до 1...2 с) и не вызывало повреждения сердца (в результате нагрева, ожога и т.п.), то после отключения тока сердце, как правило, самостоятельно возобновляет нормальную деятельность. </a:t>
            </a:r>
            <a:endParaRPr lang="ru-RU" sz="2000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Дыхание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же при этом самостоятельно не восстанавливается и требуется немедленная помощь пострадавшему в виде искусственного дыхания.</a:t>
            </a:r>
            <a:endParaRPr lang="ru-RU" sz="20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Следует отметить, что при протекании через тело человека очень большого тока смертельная опасность будет определяться не столько прекращением дыхания, и остановкой сердца, сколько разрушением внутренней структуры тканей организма и глубокими ожогами тела (ожоги 3-ей и 4-ой степени).</a:t>
            </a:r>
            <a:endParaRPr lang="ru-RU" sz="20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787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1180" y="0"/>
            <a:ext cx="489547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Длительность прохождения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тока через тело человека оказывает существенное влияние на исход поражения: чем продолжительнее действие тока, тем больше вероятность тяжелого, смертельного поражения. Объясняется это рядом причин и, в частности, тем, что со временем увеличивается ток, проходящий через человека (за счет уменьшения сопротивления тела, вызываемого, в свою очередь, его нагревом при прохождении тока) и повышается вероятность совпадения момента прохождения тока через сердце с уязвимой для него фазой сердечного цикла.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3204"/>
            <a:ext cx="3923928" cy="53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0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071" y="252668"/>
            <a:ext cx="8784976" cy="5449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Путь тока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в теле пострадавшего играет существенную роль в исходе поражения. Наибольшая опасность возникает при непосредственном прохождении тока через жизненно-важные органы (сердце, легкие, головной мозг). </a:t>
            </a:r>
            <a:endParaRPr lang="ru-RU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Если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же ток проходит иными путями, то воздействие его на жизненно важные органы может быть рефлекторным, т.е. через центральную нервную систему, благодаря чему вероятность тяжелого исхода резко уменьшается. </a:t>
            </a:r>
            <a:endParaRPr lang="ru-RU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Поскольку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путь тока зависит от того, какими участками тела пострадавший прикасается к токоведущим частям, его влияние на исход поражения проявляется еще и потому, что сопротивление кожи на разных участках тела различно. </a:t>
            </a:r>
            <a:endParaRPr lang="ru-RU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Наиболее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опасный путь - правая рука-ноги (57%), т.к. в этом случае наибольшая доля тока приходится на область сердца по сравнению с другими направлениями движения тока. Рука-рука (12%) и рука-туловище (10%). Наименее опасный путь - нога-нога.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4030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3204"/>
            <a:ext cx="871296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85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577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Род и частота тока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наряду с рассмотренными выше факторами, оказывает определенное влияние на исход поражения. Установлено, что постоянный ток примерно в 4...5 раз безопаснее переменного тока частотой 50 Гц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,.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Это достаточно убедительно объясняется и тем фактором, что при прохождении переменного тока через тело человека его организм должен перестраиваться, и каждый раз реагировать на изменение направления движения его электрических зарядов. Постоянный же ток движется в одном направлении и его воздействие проявляется, в основном, в нагреве тканей тела человека. Однако такое утверждение справедливо лишь для относительно небольших напряжений - до 250...300 В. При более высоких напряжениях опасность постоянного тока возрастает.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8" b="5631"/>
          <a:stretch/>
        </p:blipFill>
        <p:spPr bwMode="auto">
          <a:xfrm>
            <a:off x="179512" y="2880899"/>
            <a:ext cx="8784976" cy="282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7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Действующая электроустановка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 – установка, которая находится под напряжением, или на которую в любой момент может быть подано напряжение с помощью коммутационного оборудования.</a:t>
            </a:r>
            <a:endParaRPr lang="ru-RU" sz="1400" dirty="0" smtClean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Электрические установки, используемые на производстве, представляют большую потенциальную опасность. Кроме поражения людей электрическим током нарушение режима работы электроустановок может сопровождаться в отдельных случаях возникновением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пожара или взрыва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08" y="3000821"/>
            <a:ext cx="7347383" cy="249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15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577"/>
            <a:ext cx="87849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 увеличением частоты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переменного тока, проходящего через тело человека, полное сопротивление тела уменьшается, а, следовательно, величина проходящего тока возрастает. Такое снижение сопротивления возможно лишь в пределах частот от 0 до 50...60 Гц. Дальнейшее же повышение частоты тока сопровождается снижением опасности поражения, которая полностью исчезает при частоте 450...500 кГц. Снижение опасности поражения током с увеличением частоты становится практически заметным при частоте 1000...2000 Гц. Однако токи таких высоких частот сохраняют опасность ожогов, как и в случае возникновения электрической дуги, так и при прохождении их непосредственно через человека.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21596"/>
            <a:ext cx="8784976" cy="199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034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849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Сопротивление тела человека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достаточно сильно влияет на исход поражения. Оно обусловливает, согласно закону Ома, величину тока, проходящего через тело человека. Сопротивление человека измеряется в очень широких пределах. Наибольшим сопротивлением обладает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верхний слой кожи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(роговой слой) толщиной 0,2 мм. Состояние кожного покрова существенно сказывается на величине сопротивления тела человека. Сопротивление тела человека при сухой, чистой и неповрежденной коже, измеренное при напряжении до 15...20 В, колеблется в широких пределах - 3000...100000 Ом, а иногда и более. Подроговым слоем сопротивление тела падает до 1000...5000 Ом, а при полном удалении - до 300...500 Ом.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31818"/>
            <a:ext cx="8779772" cy="180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12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561662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Увеличение площади и плотности контакта тела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человека с токоведущими частями способствует увеличению общей проводимости тела и уменьшению переходного сопротивления, что в конечном итоге ведет и к снижению величины сопротивления тела человека. В равной мере на величину сопротивления тела человека оказывает влияние и место положения контактов, так как у одного и того же человека сопротивления кожи неодинаково на разных участках тела.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 различных расчетах, связанных с обеспечением электробезопасности, сопротивление тела человека принимают равным 1000 Ом.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68" y="265212"/>
            <a:ext cx="333375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033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65874"/>
            <a:ext cx="88216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Индивидуальные свойства организма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в значительной степени влияют на исход поражения. Физически крепкие люди легче переносят воздействие электрического тока по сравнению со страдающими различными заболеваниями. Большое значение имеет и психическое состояние пострадавшего в момент возникновения электротравмы. Лица, страдающие болезнями сердца, органов внутренней секреции, нервными заболеваниями, туберкулезом и т.д., а также находящиеся в состоянии переутомления, усталости или алкогольного опьянения, подтверждены большей опасности поражения электрическим током.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74198"/>
            <a:ext cx="8029525" cy="332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7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Состояние окружающей среды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также сказывается на механизме поражения. Присутствие в воздухе помещения ряда производств химически активных и токсичных газов, попавших в организм человека, снижает электрическое сопротивление его тела. Во влажных и сырых помещениях происходит увлажнение кожи, что в значительной степени снижает ее сопротивление.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 работе в помещениях с высокой температурой окружающей среды кожа нагревается и происходит усиленное потовыделение, при этом электропроводимость кожи увеличивается.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Влияние состояний окружающей среды учитывается классификацией помещений (ПУЭ) по опасности поражения людей электрическим током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9"/>
          <a:stretch/>
        </p:blipFill>
        <p:spPr bwMode="auto">
          <a:xfrm>
            <a:off x="1007604" y="4153644"/>
            <a:ext cx="7128792" cy="156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368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7100" y="121196"/>
            <a:ext cx="87849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 Основные причины поражения людей электрическим током.</a:t>
            </a:r>
            <a:endParaRPr lang="ru-RU" sz="20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Причины несчастных случаев от электрического тока многочисленны и разнообразны. Основными из них являются:</a:t>
            </a:r>
            <a:endParaRPr lang="ru-RU" sz="20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spcAft>
                <a:spcPts val="0"/>
              </a:spcAft>
              <a:buAutoNum type="arabicPeriod"/>
              <a:tabLst>
                <a:tab pos="457200" algn="l"/>
              </a:tabLst>
            </a:pPr>
            <a:r>
              <a:rPr lang="ru-RU" sz="2000" b="1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случайное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прикосновение к открытым токоведущим частям, находящимся под напряжением.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endParaRPr lang="ru-RU" sz="2000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lvl="0" indent="725488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Это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может происходить, например, при производстве каких-либо работ вблизи или непосредственно на частях, находящихся под напряжением: при неисправности защитных средств, посредством которых пострадавший прикасался к токоведущим частям; при переноске на плече длинномерных металлических предметов, которыми можно случайно прикоснуться к неизолированным электропроводам, расположенным на доступной в данном случае высоте;</a:t>
            </a:r>
            <a:endParaRPr lang="ru-RU" sz="20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b="1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2. появление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напряжения на металлических частях электрооборудования (корпусах, кожухах, ограждениях и т.п.), которые в нормальных условиях не находятся под напряжением.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endParaRPr lang="ru-RU" sz="2000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lvl="0" indent="725488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Чаше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всего это может происходить вследствие повреждения изоляции кабелей, проводов или обмоток электрических машин и аппаратов, приводящего, как правило, к замыканию на корпус;</a:t>
            </a:r>
            <a:endParaRPr lang="ru-RU" sz="20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3960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35549"/>
            <a:ext cx="8856984" cy="461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725488"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b="1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3. электрическая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дуга,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которая может образоваться в электроустановках напряжением свыше 1000 В между токоведущей частью и человеком при условии, если человек окажется в непосредственной близости от токоведущих частей;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b="1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4. возникновение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шагового напряжения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на поверхности земли при замыкании провода на землю или при стекании тока с заземлителя в землю (при пробое на корпус заземленного электрооборудования);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b="1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5. прочие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причины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к которым можно отнести такие, как: несогласованные и ошибочные действия персонала, оставление электроустановок под напряжением без надзора, допуск к ремонтным работам на отключенном оборудовании без предварительной проверки отсутствия напряжения и неисправности заземляющего устройства и т.д.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25652"/>
            <a:ext cx="5400600" cy="148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110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6236"/>
            <a:ext cx="8928992" cy="579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Основными мерами по устранению</a:t>
            </a:r>
            <a:r>
              <a:rPr lang="ru-RU" sz="19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рассмотренных выше причин поражения током и обеспечивающими защиту обслуживающего персонала являются:</a:t>
            </a:r>
            <a:endParaRPr lang="ru-RU" sz="19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обеспечение недопустимости токоведущих частей, находящихся под напряжением, для случайного прикосновения. С этой целью токоведущие части необходимо располагать, на недоступной высоте, широко применяется ограждение и изоляция токоведущих частей;</a:t>
            </a:r>
            <a:endParaRPr lang="ru-RU" sz="19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применение защитного заземления и зануления электроустановок;</a:t>
            </a:r>
            <a:endParaRPr lang="ru-RU" sz="19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автоматическое отключение, применение пониженного напряжения, двойной изоляции и др.;</a:t>
            </a:r>
            <a:endParaRPr lang="ru-RU" sz="19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применение специальных защитных средств - переносных приборов и приспособлений, средств индивидуальной защиты;</a:t>
            </a:r>
            <a:endParaRPr lang="ru-RU" sz="19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sz="19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четкая организация безопасной эксплуатации электроустановок</a:t>
            </a:r>
            <a:r>
              <a:rPr lang="ru-RU" sz="1900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ru-RU" sz="19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8629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74488"/>
            <a:ext cx="89289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4. Классификация помещений по степени опасности поражения людей электрическим током</a:t>
            </a:r>
            <a:endParaRPr lang="ru-RU" sz="1400" b="1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 соответствии с действующими ПУЭ все помещения по степени опасности поражения людей электрическим током делятся на три класса: помещения без повышенной опасности, повышенной опасности и особо опасные (табл.2).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22939"/>
            <a:ext cx="8352928" cy="349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14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4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 помещениям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без повышенной опасности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могут быть отнесены обычные жилые комнаты, конторы, лаборатории, а также некоторые производственные помещения.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помещениям повышенной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опасности относят цехи по механической обработке металлов, лестничные клетки различных зданий с токопроводящими полами и т.п.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особо опасным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помещениям относится большая часть производственных помещений, в том числе цехи электростанций, машиностроительных и металлургических заводов, </a:t>
            </a:r>
            <a:r>
              <a:rPr lang="ru-RU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водонасосные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станции, помещения аккумуляторных батарей, гальванические цехи и т.п. Сюда же относятся и участки работ на земле под открытым небом или под навесом.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r="1509" b="5877"/>
          <a:stretch/>
        </p:blipFill>
        <p:spPr bwMode="auto">
          <a:xfrm>
            <a:off x="683568" y="2585337"/>
            <a:ext cx="8136903" cy="312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08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4360" y="0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Опасность поражения людей электрическим током специфична и усугубляется еще тем, что она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не может быть обнаружена органами чувств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 человека: зрением, слухом, обонянием.</a:t>
            </a:r>
            <a:endParaRPr lang="ru-RU" sz="1400" dirty="0" smtClean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Анализ статических данных показывает, что электротравматизм в общем балансе травматизма на производстве не высок - всего 0,5...1%. Однако по числу случаев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со смертельным исходом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 электротравматизм занимает одно из первых мест, достигая в отдельных отраслях 30...40%. При этом до 80% случаев со смертельным исходом приходится на электроустановки напряжением 127...380 В.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84" y="3416320"/>
            <a:ext cx="6552728" cy="22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056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494" y="0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0327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Средства защиты от поражения электрическим током.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80327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Средства защиты предназначены для предотвращения или уменьшения воздействия на человека опасных или вредных производственных факторов (электрического тока, электромагнитного поля, электрической дуги и т.д.).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80327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Существуют две категории: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средства индивидуальной и средства коллективной защиты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80327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Средства защиты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подразделяются на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основные и дополнительные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80327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Основные средства защиты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должны обеспечивать надежную изоляцию в течение длительного времени. К ним относятся: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803275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изолирующие штанги;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803275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изолирующие и электроизмерительные клещи;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803275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указатели напряжения;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803275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изолирующие лестницы.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449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93204"/>
            <a:ext cx="871296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Дополнительными средствами защиты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являются средства, не способные самостоятельно обеспечить защиту от поражения током. Поэтому они должны применяться совместно с основными электрозащитными средствами.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    - диэлектрические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перчатки и боты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;                               - диэлектрические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коврики;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    - изолирующие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подставки и 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накладки;                           - переносные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заземления;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Организационные меры, применяемые для защиты от поражения током.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Меры защиты учитывают как индивидуальные качества человека, </a:t>
            </a: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так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 внешние условия работы. </a:t>
            </a:r>
            <a:endParaRPr lang="ru-RU" dirty="0" smtClean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Эти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меры предусматривают обязательное обучение и специальные инструктажи работающих в электроустановках, проверку знаний, специальные тренировки и т.д. Кроме того, действует нарядная система оформления работ, позволяющая многократно снизить вероятность ошибки персонала. К производству работ допускаются только квалифицированные работники.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1451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Оценка условий эксплуатации электроустановок.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Электробезопасность человека в большой степени зависит от условий эксплуатации: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особенностей окружающей среды (температура, влажность, запыленность помещения, наличие агрессивных сред и т.д.);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степени доступности токонесущих частей оборудования;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lvl="0" indent="725488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величины напряжения, силы тока и рода электрическою тока с учетом принятых мер защиты.</a:t>
            </a:r>
            <a:endParaRPr lang="ru-RU" sz="14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Все рабочие помещения подразделяются на помещения без повышенной опасности, с повышенной опасностью, опасные и особо опасные.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1983" r="5000" b="21379"/>
          <a:stretch/>
        </p:blipFill>
        <p:spPr bwMode="auto">
          <a:xfrm>
            <a:off x="1828800" y="4247316"/>
            <a:ext cx="5486400" cy="14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71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21596"/>
            <a:ext cx="4932040" cy="191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4" y="-41687"/>
            <a:ext cx="88569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Наибольшее количество электротравм, приходящиеся, как правило, на установки напряжением до 1000 В, объясняется тем обстоятельством, что указанные электроустановки находят повсеместное распространение, и в большинстве случаев обслуживаются они персоналом, не имеющим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специальной электрической подготовки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 smtClean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Практика показывает, что в большинстве случаев при применении электрической энергии опасность возникает из-за нарушения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целостности изоляции токоведущих частей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. На состояние изоляции существенное влияние оказывает температура и влажность окружающей среды производственных помещений, наличие химически активной среды и ряд других факторов.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20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030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Изучение механизма электропоражения показало, что электрический ток вызывает в организме общую рефлекторную реакцию со стороны центральной и периферической нервной системы, а также со стороны сердечно – сосудистой и дыхательной систем. Это приводит к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нарушению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 нормальной работы сердца или к остановке дыхания. </a:t>
            </a:r>
            <a:endParaRPr lang="ru-RU" sz="1400" dirty="0" smtClean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Другими словами, при воздействии тока нарушаются функции жизненно важных органов. Ответная реакция организма на действие электрического тока закономерна и зависит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от рода и величины тока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, протекающего через тело человека, </a:t>
            </a:r>
            <a:r>
              <a:rPr lang="ru-RU" b="1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длительности воздействия, пути тока</a:t>
            </a:r>
            <a:r>
              <a:rPr lang="ru-RU" dirty="0" smtClean="0">
                <a:solidFill>
                  <a:schemeClr val="bg1"/>
                </a:solidFill>
                <a:effectLst/>
                <a:latin typeface="Times New Roman"/>
                <a:ea typeface="Calibri"/>
                <a:cs typeface="Times New Roman"/>
              </a:rPr>
              <a:t> и т.п. 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16320"/>
            <a:ext cx="7992888" cy="23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3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Различный характер реакций отдельных органов зависит не только от параметров тока, но главным образом –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от электрического возбуждения, свойственного тканям организма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 Реакция нервно – мышечного аппарата и отдельных нервов на электрическое раздражение подчиняется определенной закономерности, которая выражается в последовательном сокращении мышц и раздражениями отдельных нервов. 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81435"/>
            <a:ext cx="7704856" cy="340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80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9988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Соответственно физиологическому закону электрического возбуждения биологической ткани возбужденная ткань реагирует на электрическое раздражение, т.е. на воздействие электрического тока, только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 момент возрастания тока или его убывания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, а также 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изменения его направления</a:t>
            </a:r>
            <a:r>
              <a:rPr lang="ru-RU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 </a:t>
            </a:r>
            <a:endParaRPr lang="ru-RU" sz="1400" dirty="0">
              <a:solidFill>
                <a:schemeClr val="bg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67796"/>
            <a:ext cx="8712968" cy="394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792956"/>
      </p:ext>
    </p:extLst>
  </p:cSld>
  <p:clrMapOvr>
    <a:masterClrMapping/>
  </p:clrMapOvr>
</p:sld>
</file>

<file path=ppt/theme/theme1.xml><?xml version="1.0" encoding="utf-8"?>
<a:theme xmlns:a="http://schemas.openxmlformats.org/drawingml/2006/main" name="Tradeshow">
  <a:themeElements>
    <a:clrScheme name="Tradeshow">
      <a:dk1>
        <a:srgbClr val="3F3F3F"/>
      </a:dk1>
      <a:lt1>
        <a:srgbClr val="FFFFFF"/>
      </a:lt1>
      <a:dk2>
        <a:srgbClr val="7DAFC3"/>
      </a:dk2>
      <a:lt2>
        <a:srgbClr val="E5E4DF"/>
      </a:lt2>
      <a:accent1>
        <a:srgbClr val="7C959A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79A4"/>
      </a:hlink>
      <a:folHlink>
        <a:srgbClr val="595959"/>
      </a:folHlink>
    </a:clrScheme>
    <a:fontScheme name="Tradeshow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adeshow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300000"/>
              </a:schemeClr>
            </a:gs>
            <a:gs pos="35000">
              <a:schemeClr val="phClr">
                <a:tint val="45000"/>
                <a:satMod val="300000"/>
              </a:schemeClr>
            </a:gs>
            <a:gs pos="69000">
              <a:schemeClr val="phClr">
                <a:tint val="45000"/>
                <a:satMod val="350000"/>
              </a:schemeClr>
            </a:gs>
            <a:gs pos="100000">
              <a:schemeClr val="phClr">
                <a:tint val="60000"/>
                <a:satMod val="350000"/>
              </a:schemeClr>
            </a:gs>
          </a:gsLst>
          <a:path path="circle">
            <a:fillToRect l="50000" t="50000" r="100000" b="100000"/>
          </a:path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38475" cap="flat" cmpd="sng" algn="ctr">
          <a:solidFill>
            <a:schemeClr val="phClr"/>
          </a:solidFill>
          <a:prstDash val="solid"/>
        </a:ln>
        <a:ln w="548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4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>
              <a:rot lat="0" lon="0" rev="3600000"/>
            </a:lightRig>
          </a:scene3d>
          <a:sp3d contourW="31750" prstMaterial="flat">
            <a:bevelT w="127000" h="254000" prst="angle"/>
            <a:contourClr>
              <a:schemeClr val="phClr">
                <a:shade val="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20000">
              <a:schemeClr val="phClr">
                <a:tint val="80000"/>
                <a:lumMod val="100000"/>
              </a:schemeClr>
            </a:gs>
            <a:gs pos="100000">
              <a:schemeClr val="phClr">
                <a:tint val="100000"/>
                <a:lumMod val="80000"/>
              </a:schemeClr>
            </a:gs>
          </a:gsLst>
          <a:path path="circle">
            <a:fillToRect l="50000" t="20000" r="100000" b="100000"/>
          </a:path>
        </a:gra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shade val="100000"/>
                <a:lumMod val="60000"/>
              </a:schemeClr>
            </a:gs>
          </a:gsLst>
          <a:path path="circle">
            <a:fillToRect l="50000" t="2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TM01859861[[fn=Выставка]]</Template>
  <TotalTime>462</TotalTime>
  <Words>2914</Words>
  <Application>Microsoft Office PowerPoint</Application>
  <PresentationFormat>Экран (16:10)</PresentationFormat>
  <Paragraphs>128</Paragraphs>
  <Slides>52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3" baseType="lpstr">
      <vt:lpstr>Tradeshow</vt:lpstr>
      <vt:lpstr>Лекция  Электробезопасность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32</cp:revision>
  <dcterms:created xsi:type="dcterms:W3CDTF">2020-10-26T17:13:17Z</dcterms:created>
  <dcterms:modified xsi:type="dcterms:W3CDTF">2020-10-27T14:49:29Z</dcterms:modified>
</cp:coreProperties>
</file>